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50" r:id="rId3"/>
    <p:sldId id="351" r:id="rId4"/>
    <p:sldId id="322" r:id="rId5"/>
    <p:sldId id="354" r:id="rId6"/>
    <p:sldId id="355" r:id="rId7"/>
    <p:sldId id="356" r:id="rId8"/>
    <p:sldId id="358" r:id="rId9"/>
    <p:sldId id="359" r:id="rId10"/>
    <p:sldId id="360" r:id="rId11"/>
    <p:sldId id="357" r:id="rId12"/>
    <p:sldId id="361" r:id="rId13"/>
    <p:sldId id="362" r:id="rId14"/>
    <p:sldId id="364" r:id="rId15"/>
    <p:sldId id="324" r:id="rId16"/>
    <p:sldId id="363" r:id="rId17"/>
    <p:sldId id="365" r:id="rId18"/>
    <p:sldId id="326" r:id="rId19"/>
    <p:sldId id="329" r:id="rId20"/>
    <p:sldId id="332" r:id="rId21"/>
    <p:sldId id="327" r:id="rId22"/>
    <p:sldId id="335" r:id="rId23"/>
    <p:sldId id="328" r:id="rId24"/>
    <p:sldId id="334" r:id="rId25"/>
    <p:sldId id="367" r:id="rId26"/>
    <p:sldId id="333" r:id="rId27"/>
    <p:sldId id="349" r:id="rId28"/>
    <p:sldId id="330" r:id="rId29"/>
    <p:sldId id="331" r:id="rId30"/>
    <p:sldId id="336" r:id="rId31"/>
    <p:sldId id="337" r:id="rId32"/>
    <p:sldId id="338" r:id="rId33"/>
    <p:sldId id="369" r:id="rId34"/>
    <p:sldId id="368" r:id="rId35"/>
    <p:sldId id="341" r:id="rId36"/>
    <p:sldId id="372" r:id="rId37"/>
    <p:sldId id="371" r:id="rId38"/>
    <p:sldId id="374" r:id="rId39"/>
    <p:sldId id="339" r:id="rId40"/>
    <p:sldId id="373" r:id="rId41"/>
    <p:sldId id="366" r:id="rId42"/>
    <p:sldId id="386" r:id="rId43"/>
    <p:sldId id="387" r:id="rId44"/>
    <p:sldId id="388" r:id="rId45"/>
    <p:sldId id="389" r:id="rId46"/>
    <p:sldId id="375" r:id="rId47"/>
    <p:sldId id="342" r:id="rId48"/>
    <p:sldId id="377"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3426" autoAdjust="0"/>
  </p:normalViewPr>
  <p:slideViewPr>
    <p:cSldViewPr snapToGrid="0">
      <p:cViewPr varScale="1">
        <p:scale>
          <a:sx n="79" d="100"/>
          <a:sy n="79" d="100"/>
        </p:scale>
        <p:origin x="89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the problem is how to find the periodic signal of tilt and yaw? ---- periodic DIC </a:t>
            </a:r>
          </a:p>
          <a:p>
            <a:endParaRPr lang="en-US" altLang="zh-CN" dirty="0"/>
          </a:p>
          <a:p>
            <a:r>
              <a:rPr lang="en-US" altLang="zh-CN" dirty="0"/>
              <a:t>Go back to Pulse approach, the pulse is generated by manipulate the a. However, optimizing it can be very time-consuming real-time, thus a practical way should be using periodic DIC (induction factor definition), constrained to a sinusoidal signal. Thus, the control signal is now constrained to only frequency and amplitude. Subsequently, Strouhal number is defined to focus on the frequency, and amplitude is found </a:t>
            </a:r>
            <a:r>
              <a:rPr lang="en-US" altLang="zh-CN" dirty="0" err="1"/>
              <a:t>empricially</a:t>
            </a:r>
            <a:r>
              <a:rPr lang="en-US" altLang="zh-CN" dirty="0"/>
              <a:t>.</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11991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Open-loop manner, we don’t know what is going on after the Helix is actuated.</a:t>
            </a:r>
          </a:p>
          <a:p>
            <a:endParaRPr lang="en-US" altLang="zh-CN" dirty="0"/>
          </a:p>
          <a:p>
            <a:r>
              <a:rPr lang="en-US" altLang="zh-CN" dirty="0"/>
              <a:t>Based on the phase different of tilt and yaw, clockwise and counterclockwise helix can be generated. Experiment results show that CCW is better in terms of wake mixing.</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Open-loop: the performance strongly depends on the accuracy of the model and is prone to disturbances, shit in managing uncertainties and model errors.</a:t>
            </a:r>
          </a:p>
          <a:p>
            <a:endParaRPr lang="en-US" altLang="zh-CN" dirty="0"/>
          </a:p>
          <a:p>
            <a:r>
              <a:rPr lang="en-US" altLang="zh-CN" dirty="0"/>
              <a:t>For example, one of the turbine blade has some damages, with the OL control we ended up has a chaotic helix, the wake meandering effect seriously increase the load of the downstream.  </a:t>
            </a:r>
          </a:p>
          <a:p>
            <a:r>
              <a:rPr lang="en-US" altLang="zh-CN" dirty="0"/>
              <a:t>Another example will be when the wind speed changes, since </a:t>
            </a:r>
            <a:r>
              <a:rPr lang="en-US" altLang="zh-CN" dirty="0" err="1"/>
              <a:t>f_e</a:t>
            </a:r>
            <a:r>
              <a:rPr lang="en-US" altLang="zh-CN" dirty="0"/>
              <a:t> is pre-determined, this would ended up in a helix that we don’t want, ending in slow recovery and load increase.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897636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287759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Wind field reconstruction from LiDAR data: estimate wind field characteristics from an internal model by fitting simulated LiDAR data to the measured one. An optimizer is used to find the best fit for a model of the assumed wind field with the defined LiDAR configuration.</a:t>
            </a:r>
          </a:p>
          <a:p>
            <a:endParaRPr lang="en-US" altLang="zh-CN" dirty="0"/>
          </a:p>
          <a:p>
            <a:r>
              <a:rPr lang="en-US" altLang="zh-CN" dirty="0"/>
              <a:t>This mode is nonlinear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1000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97239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536389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explain the reason why the helix approach is chosen as the object of study, because we have an very important prior knowledge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3305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Start simple with a fixed wind speed 8m/s and a fixed model. Then expands to real-time update model with changing windspeed.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18595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346472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goal of wake mixing is to facilitate the wake recovery by accelerating the mixing. From the previous introduction, the mixing is facilitate by wake meandering and tip/root- vortex breakup.</a:t>
            </a:r>
          </a:p>
          <a:p>
            <a:endParaRPr lang="en-US" altLang="zh-CN" dirty="0"/>
          </a:p>
          <a:p>
            <a:r>
              <a:rPr lang="en-US" altLang="zh-CN" dirty="0"/>
              <a:t>Moreover, the selected features should represent the wake recovery/mixing effect. Thus, frequency and u/</a:t>
            </a:r>
            <a:r>
              <a:rPr lang="en-US" altLang="zh-CN" dirty="0" err="1"/>
              <a:t>u_average</a:t>
            </a:r>
            <a:r>
              <a:rPr lang="en-US" altLang="zh-CN" dirty="0"/>
              <a:t> are chosen to represent the wake meandering and tip/root-</a:t>
            </a:r>
            <a:r>
              <a:rPr lang="en-US" altLang="zh-CN" dirty="0" err="1"/>
              <a:t>vorterx</a:t>
            </a:r>
            <a:r>
              <a:rPr lang="en-US" altLang="zh-CN" dirty="0"/>
              <a:t>.</a:t>
            </a:r>
          </a:p>
          <a:p>
            <a:endParaRPr lang="en-US" altLang="zh-CN" dirty="0"/>
          </a:p>
          <a:p>
            <a:r>
              <a:rPr lang="en-US" altLang="zh-CN" dirty="0"/>
              <a:t>As for control input, amplitude and frequency as chosen. But amplitude should be a bit more in front of frequency because of sensitivity study, as well as frequency doesn’t change much. But this might change when turbulence is added to the turbine.</a:t>
            </a:r>
          </a:p>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1372836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Features and control input are set. The next question is how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72185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designing the controller, let’s first look at what data do we have. </a:t>
            </a:r>
          </a:p>
          <a:p>
            <a:endParaRPr lang="en-US" altLang="zh-CN" dirty="0"/>
          </a:p>
          <a:p>
            <a:r>
              <a:rPr lang="en-US" altLang="zh-CN" dirty="0"/>
              <a:t>The dynamics can be split into a deterministic part f(</a:t>
            </a:r>
            <a:r>
              <a:rPr lang="en-US" altLang="zh-CN" dirty="0" err="1"/>
              <a:t>x,u</a:t>
            </a:r>
            <a:r>
              <a:rPr lang="en-US" altLang="zh-CN" dirty="0"/>
              <a:t>) and a un-deterministic part g(</a:t>
            </a:r>
            <a:r>
              <a:rPr lang="en-US" altLang="zh-CN" dirty="0" err="1"/>
              <a:t>x,u</a:t>
            </a:r>
            <a:r>
              <a:rPr lang="en-US" altLang="zh-CN" dirty="0"/>
              <a:t>). F(</a:t>
            </a:r>
            <a:r>
              <a:rPr lang="en-US" altLang="zh-CN" dirty="0" err="1"/>
              <a:t>x,u</a:t>
            </a:r>
            <a:r>
              <a:rPr lang="en-US" altLang="zh-CN" dirty="0"/>
              <a:t>) can be represented by a sine wave, while the g(</a:t>
            </a:r>
            <a:r>
              <a:rPr lang="en-US" altLang="zh-CN" dirty="0" err="1"/>
              <a:t>x,u</a:t>
            </a:r>
            <a:r>
              <a:rPr lang="en-US" altLang="zh-CN" dirty="0"/>
              <a:t>) should be learnt</a:t>
            </a:r>
          </a:p>
          <a:p>
            <a:endParaRPr lang="en-US" altLang="zh-CN" dirty="0"/>
          </a:p>
          <a:p>
            <a:endParaRPr lang="en-US" altLang="zh-CN" dirty="0"/>
          </a:p>
          <a:p>
            <a:r>
              <a:rPr lang="en-US" altLang="zh-CN" dirty="0"/>
              <a:t>Show this from figure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868191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Start with PI, but end-goal is to use the learning-based MPC, or other data-driven control algorithm because I want to add constrains to the controller.</a:t>
            </a:r>
          </a:p>
          <a:p>
            <a:endParaRPr lang="en-US" altLang="zh-CN" dirty="0"/>
          </a:p>
          <a:p>
            <a:r>
              <a:rPr lang="en-US" altLang="zh-CN" dirty="0"/>
              <a:t>The goal of control should be explored a bit more, was it following a perfect sine wave? Or something else? But currently I would like to focus on following a perfect sine wave. As for conditions, it would be interesting to do two scenarios: 1. changing wind speed, 2. turbulence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255551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1081365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839408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3410247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Of all the features of the helix, the position of the center of the helix is what we aim to control, because controlling other things does not make sense at all (frequency, phase)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4171061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order to control the helix, we want to make the environment as static as possible. As shown in the previous chapter, the helix center is also rotating with a frequency of </a:t>
            </a:r>
            <a:r>
              <a:rPr lang="en-US" altLang="zh-CN" dirty="0" err="1"/>
              <a:t>fe</a:t>
            </a:r>
            <a:r>
              <a:rPr lang="en-US" altLang="zh-CN" dirty="0"/>
              <a:t>, so instead of only relaying on the MBC, I want to rely on a new transfer to base myself not in the rotor disc but in the helix point of view to control the whole thing</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213022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based on the previous idea, I have explore the four relationships of control, which one is the better to do </a:t>
            </a:r>
            <a:r>
              <a:rPr lang="en-US" altLang="zh-CN"/>
              <a:t>the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2234243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587995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558865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Ring (periodic component)</a:t>
            </a:r>
          </a:p>
          <a:p>
            <a:r>
              <a:rPr lang="en-US" altLang="zh-CN" dirty="0"/>
              <a:t>Single Point (time domain, frequency domain)</a:t>
            </a:r>
          </a:p>
          <a:p>
            <a:r>
              <a:rPr lang="en-US" altLang="zh-CN" dirty="0"/>
              <a:t>Average (time domain, frequency domain)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251430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01/08/2024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1-8-2024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stretch>
            <a:fillRect/>
          </a:stretch>
        </p:blipFill>
        <p:spPr>
          <a:xfrm>
            <a:off x="417923" y="2579552"/>
            <a:ext cx="6919560"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542377-C3C9-4463-9037-2706115583A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Strouhal Number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a:xfrm>
            <a:off x="3002383" y="6382274"/>
            <a:ext cx="6185647" cy="365125"/>
          </a:xfrm>
        </p:spPr>
        <p:txBody>
          <a:bodyPr/>
          <a:lstStyle/>
          <a:p>
            <a:r>
              <a:rPr lang="en-US" altLang="zh-CN"/>
              <a:t>Wim Munters and Johan Meyers. 2019. 'Towards practical dynamic induction control of wind farms: analysis of optimally controlled wind-farm boundary layers and sinusoidal induction control of first-row turbines.'</a:t>
            </a:r>
            <a:endParaRPr lang="zh-CN" altLang="en-US" dirty="0"/>
          </a:p>
        </p:txBody>
      </p:sp>
      <p:pic>
        <p:nvPicPr>
          <p:cNvPr id="10" name="Picture 9">
            <a:extLst>
              <a:ext uri="{FF2B5EF4-FFF2-40B4-BE49-F238E27FC236}">
                <a16:creationId xmlns:a16="http://schemas.microsoft.com/office/drawing/2014/main" id="{79D3A749-F34D-5A28-244B-A494AB77B850}"/>
              </a:ext>
            </a:extLst>
          </p:cNvPr>
          <p:cNvPicPr>
            <a:picLocks noChangeAspect="1"/>
          </p:cNvPicPr>
          <p:nvPr/>
        </p:nvPicPr>
        <p:blipFill>
          <a:blip r:embed="rId4"/>
          <a:stretch>
            <a:fillRect/>
          </a:stretch>
        </p:blipFill>
        <p:spPr>
          <a:xfrm>
            <a:off x="368282" y="1038272"/>
            <a:ext cx="6735679" cy="4068645"/>
          </a:xfrm>
          <a:prstGeom prst="rect">
            <a:avLst/>
          </a:prstGeom>
        </p:spPr>
      </p:pic>
      <p:pic>
        <p:nvPicPr>
          <p:cNvPr id="13" name="Picture 12">
            <a:extLst>
              <a:ext uri="{FF2B5EF4-FFF2-40B4-BE49-F238E27FC236}">
                <a16:creationId xmlns:a16="http://schemas.microsoft.com/office/drawing/2014/main" id="{7FD880B9-48BF-7D0D-8944-5406EC8F4747}"/>
              </a:ext>
            </a:extLst>
          </p:cNvPr>
          <p:cNvPicPr>
            <a:picLocks noChangeAspect="1"/>
          </p:cNvPicPr>
          <p:nvPr/>
        </p:nvPicPr>
        <p:blipFill>
          <a:blip r:embed="rId5"/>
          <a:stretch>
            <a:fillRect/>
          </a:stretch>
        </p:blipFill>
        <p:spPr>
          <a:xfrm>
            <a:off x="7540337" y="1038272"/>
            <a:ext cx="2339543" cy="1158340"/>
          </a:xfrm>
          <a:prstGeom prst="rect">
            <a:avLst/>
          </a:prstGeom>
        </p:spPr>
      </p:pic>
      <p:pic>
        <p:nvPicPr>
          <p:cNvPr id="15" name="Picture 14">
            <a:extLst>
              <a:ext uri="{FF2B5EF4-FFF2-40B4-BE49-F238E27FC236}">
                <a16:creationId xmlns:a16="http://schemas.microsoft.com/office/drawing/2014/main" id="{7158358E-731A-E247-774F-2D2241EC2303}"/>
              </a:ext>
            </a:extLst>
          </p:cNvPr>
          <p:cNvPicPr>
            <a:picLocks noChangeAspect="1"/>
          </p:cNvPicPr>
          <p:nvPr/>
        </p:nvPicPr>
        <p:blipFill>
          <a:blip r:embed="rId6"/>
          <a:stretch>
            <a:fillRect/>
          </a:stretch>
        </p:blipFill>
        <p:spPr>
          <a:xfrm>
            <a:off x="9418091" y="2414377"/>
            <a:ext cx="1760373" cy="1310754"/>
          </a:xfrm>
          <a:prstGeom prst="rect">
            <a:avLst/>
          </a:prstGeom>
        </p:spPr>
      </p:pic>
      <p:sp>
        <p:nvSpPr>
          <p:cNvPr id="16" name="TextBox 15">
            <a:extLst>
              <a:ext uri="{FF2B5EF4-FFF2-40B4-BE49-F238E27FC236}">
                <a16:creationId xmlns:a16="http://schemas.microsoft.com/office/drawing/2014/main" id="{4CD4C664-765D-3438-B7EE-A97107B7FA34}"/>
              </a:ext>
            </a:extLst>
          </p:cNvPr>
          <p:cNvSpPr txBox="1"/>
          <p:nvPr/>
        </p:nvSpPr>
        <p:spPr>
          <a:xfrm>
            <a:off x="7725783" y="2389987"/>
            <a:ext cx="2420786"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endParaRPr lang="zh-CN" alt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1070E78-34E0-29A7-DBAD-9E2DBE25E1E1}"/>
              </a:ext>
            </a:extLst>
          </p:cNvPr>
          <p:cNvSpPr txBox="1"/>
          <p:nvPr/>
        </p:nvSpPr>
        <p:spPr>
          <a:xfrm>
            <a:off x="9567345" y="4304420"/>
            <a:ext cx="10951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Empirical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7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1916695"/>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Strongly depends on the </a:t>
            </a:r>
            <a:r>
              <a:rPr lang="en-US" altLang="zh-CN" dirty="0">
                <a:solidFill>
                  <a:srgbClr val="FF0000"/>
                </a:solidFill>
                <a:latin typeface="Times New Roman" panose="02020603050405020304" pitchFamily="18" charset="0"/>
                <a:cs typeface="Times New Roman" panose="02020603050405020304" pitchFamily="18" charset="0"/>
              </a:rPr>
              <a:t>accuracy of the model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Prone to </a:t>
            </a:r>
            <a:r>
              <a:rPr lang="en-US" altLang="zh-CN" dirty="0">
                <a:solidFill>
                  <a:srgbClr val="FF0000"/>
                </a:solidFill>
                <a:latin typeface="Times New Roman" panose="02020603050405020304" pitchFamily="18" charset="0"/>
                <a:cs typeface="Times New Roman" panose="02020603050405020304" pitchFamily="18" charset="0"/>
              </a:rPr>
              <a:t>disturbance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Lack of ability in handling </a:t>
            </a:r>
            <a:r>
              <a:rPr lang="en-US" altLang="zh-CN" dirty="0">
                <a:solidFill>
                  <a:srgbClr val="FF0000"/>
                </a:solidFill>
                <a:latin typeface="Times New Roman" panose="02020603050405020304" pitchFamily="18" charset="0"/>
                <a:cs typeface="Times New Roman" panose="02020603050405020304" pitchFamily="18" charset="0"/>
              </a:rPr>
              <a:t>uncertainties</a:t>
            </a:r>
            <a:r>
              <a:rPr lang="en-US" altLang="zh-CN" dirty="0">
                <a:latin typeface="Times New Roman" panose="02020603050405020304" pitchFamily="18" charset="0"/>
                <a:cs typeface="Times New Roman" panose="02020603050405020304" pitchFamily="18" charset="0"/>
              </a:rPr>
              <a:t> or </a:t>
            </a:r>
            <a:r>
              <a:rPr lang="en-US" altLang="zh-CN" dirty="0">
                <a:solidFill>
                  <a:srgbClr val="FF0000"/>
                </a:solidFill>
                <a:latin typeface="Times New Roman" panose="02020603050405020304" pitchFamily="18" charset="0"/>
                <a:cs typeface="Times New Roman" panose="02020603050405020304" pitchFamily="18" charset="0"/>
              </a:rPr>
              <a:t>model errors </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0FD1-B5EF-4AA5-89F8-BD46AA738B0A}"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384251E-4BCD-3D28-5ACA-B2B7B01FDA90}"/>
              </a:ext>
            </a:extLst>
          </p:cNvPr>
          <p:cNvPicPr>
            <a:picLocks noChangeAspect="1"/>
          </p:cNvPicPr>
          <p:nvPr/>
        </p:nvPicPr>
        <p:blipFill>
          <a:blip r:embed="rId4"/>
          <a:stretch>
            <a:fillRect/>
          </a:stretch>
        </p:blipFill>
        <p:spPr>
          <a:xfrm>
            <a:off x="265509" y="857250"/>
            <a:ext cx="5883150" cy="4953429"/>
          </a:xfrm>
          <a:prstGeom prst="rect">
            <a:avLst/>
          </a:prstGeom>
        </p:spPr>
      </p:pic>
      <p:sp>
        <p:nvSpPr>
          <p:cNvPr id="3" name="Footer Placeholder 2">
            <a:extLst>
              <a:ext uri="{FF2B5EF4-FFF2-40B4-BE49-F238E27FC236}">
                <a16:creationId xmlns:a16="http://schemas.microsoft.com/office/drawing/2014/main" id="{A9846298-6261-F3DB-DBA0-8D78019D3675}"/>
              </a:ext>
            </a:extLst>
          </p:cNvPr>
          <p:cNvSpPr>
            <a:spLocks noGrp="1"/>
          </p:cNvSpPr>
          <p:nvPr>
            <p:ph type="ftr" sz="quarter" idx="11"/>
          </p:nvPr>
        </p:nvSpPr>
        <p:spPr/>
        <p:txBody>
          <a:bodyPr/>
          <a:lstStyle/>
          <a:p>
            <a:r>
              <a:rPr lang="en-US" altLang="zh-CN"/>
              <a:t>Figure from Google Scholar</a:t>
            </a:r>
            <a:endParaRPr lang="zh-CN" altLang="en-US" dirty="0"/>
          </a:p>
        </p:txBody>
      </p:sp>
    </p:spTree>
    <p:extLst>
      <p:ext uri="{BB962C8B-B14F-4D97-AF65-F5344CB8AC3E}">
        <p14:creationId xmlns:p14="http://schemas.microsoft.com/office/powerpoint/2010/main" val="24661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a:t>
            </a:r>
            <a:r>
              <a:rPr lang="en-GB" sz="2800" dirty="0">
                <a:solidFill>
                  <a:srgbClr val="00B0F0"/>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to construct a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framework for 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latin typeface="Times New Roman" panose="02020603050405020304" pitchFamily="18" charset="0"/>
                <a:cs typeface="Times New Roman" panose="02020603050405020304" pitchFamily="18" charset="0"/>
              </a:rPr>
              <a:t>Why Helix approach?</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1-8-2024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 (3D IEA15MW)</a:t>
            </a:r>
          </a:p>
          <a:p>
            <a:pPr lvl="2">
              <a:lnSpc>
                <a:spcPct val="150000"/>
              </a:lnSpc>
            </a:pPr>
            <a:r>
              <a:rPr lang="en-GB" sz="2800" dirty="0">
                <a:latin typeface="Times New Roman" panose="02020603050405020304" pitchFamily="18" charset="0"/>
                <a:cs typeface="Times New Roman" panose="02020603050405020304" pitchFamily="18" charset="0"/>
              </a:rPr>
              <a:t>Ring Measurement</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latin typeface="Times New Roman" panose="02020603050405020304" pitchFamily="18" charset="0"/>
                <a:cs typeface="Times New Roman" panose="02020603050405020304" pitchFamily="18" charset="0"/>
              </a:rPr>
              <a:t>Why Helix approach?</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8376F5-2479-3C9F-EB38-20C605D0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10" y="938112"/>
            <a:ext cx="8354994" cy="4354614"/>
          </a:xfrm>
          <a:prstGeom prst="rect">
            <a:avLst/>
          </a:prstGeom>
        </p:spPr>
      </p:pic>
      <p:sp>
        <p:nvSpPr>
          <p:cNvPr id="11" name="Oval 10">
            <a:extLst>
              <a:ext uri="{FF2B5EF4-FFF2-40B4-BE49-F238E27FC236}">
                <a16:creationId xmlns:a16="http://schemas.microsoft.com/office/drawing/2014/main" id="{5FAD1673-42B5-1622-C63A-FE6C5F51AB21}"/>
              </a:ext>
            </a:extLst>
          </p:cNvPr>
          <p:cNvSpPr/>
          <p:nvPr/>
        </p:nvSpPr>
        <p:spPr>
          <a:xfrm>
            <a:off x="1957681" y="2886145"/>
            <a:ext cx="3565628" cy="27605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BBB4D2E5-A94A-EC6C-BB15-E754488A4B46}"/>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A320F7-8D46-4771-8DEF-AAF78790DC3A}"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8376F5-2479-3C9F-EB38-20C605D0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10" y="938112"/>
            <a:ext cx="8354994" cy="4354614"/>
          </a:xfrm>
          <a:prstGeom prst="rect">
            <a:avLst/>
          </a:prstGeom>
        </p:spPr>
      </p:pic>
      <p:sp>
        <p:nvSpPr>
          <p:cNvPr id="11" name="Oval 10">
            <a:extLst>
              <a:ext uri="{FF2B5EF4-FFF2-40B4-BE49-F238E27FC236}">
                <a16:creationId xmlns:a16="http://schemas.microsoft.com/office/drawing/2014/main" id="{5FAD1673-42B5-1622-C63A-FE6C5F51AB21}"/>
              </a:ext>
            </a:extLst>
          </p:cNvPr>
          <p:cNvSpPr/>
          <p:nvPr/>
        </p:nvSpPr>
        <p:spPr>
          <a:xfrm>
            <a:off x="6005755" y="3001618"/>
            <a:ext cx="3565628" cy="27605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72FDF9BD-05B2-C9D4-AD2B-531556E062E7}"/>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dirty="0"/>
          </a:p>
        </p:txBody>
      </p:sp>
    </p:spTree>
    <p:extLst>
      <p:ext uri="{BB962C8B-B14F-4D97-AF65-F5344CB8AC3E}">
        <p14:creationId xmlns:p14="http://schemas.microsoft.com/office/powerpoint/2010/main" val="327926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1CC475-3FBB-474A-A71A-137751913A84}"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CL Yaw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898" y="1757883"/>
            <a:ext cx="7032618" cy="3342234"/>
          </a:xfrm>
          <a:prstGeom prst="rect">
            <a:avLst/>
          </a:prstGeom>
        </p:spPr>
      </p:pic>
      <p:sp>
        <p:nvSpPr>
          <p:cNvPr id="3" name="Footer Placeholder 2">
            <a:extLst>
              <a:ext uri="{FF2B5EF4-FFF2-40B4-BE49-F238E27FC236}">
                <a16:creationId xmlns:a16="http://schemas.microsoft.com/office/drawing/2014/main" id="{7B282CB0-869F-5B43-6C1D-30BE0249765A}"/>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dirty="0"/>
          </a:p>
        </p:txBody>
      </p:sp>
    </p:spTree>
    <p:extLst>
      <p:ext uri="{BB962C8B-B14F-4D97-AF65-F5344CB8AC3E}">
        <p14:creationId xmlns:p14="http://schemas.microsoft.com/office/powerpoint/2010/main" val="124106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01/08/2024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8EA4F4-101B-4C09-831A-1CCFFD278EAA}"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401" y="1087552"/>
            <a:ext cx="8002242" cy="4682895"/>
          </a:xfrm>
          <a:prstGeom prst="rect">
            <a:avLst/>
          </a:prstGeom>
        </p:spPr>
      </p:pic>
      <p:sp>
        <p:nvSpPr>
          <p:cNvPr id="5" name="Oval 4">
            <a:extLst>
              <a:ext uri="{FF2B5EF4-FFF2-40B4-BE49-F238E27FC236}">
                <a16:creationId xmlns:a16="http://schemas.microsoft.com/office/drawing/2014/main" id="{79E362A2-9A25-53BD-4BBE-488DFD9872B4}"/>
              </a:ext>
            </a:extLst>
          </p:cNvPr>
          <p:cNvSpPr/>
          <p:nvPr/>
        </p:nvSpPr>
        <p:spPr>
          <a:xfrm>
            <a:off x="3458817" y="3538330"/>
            <a:ext cx="1649895" cy="17592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34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D07D67-14CC-4391-B68A-E60EA2B67795}"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7109" y="1885604"/>
            <a:ext cx="9157782" cy="2912423"/>
          </a:xfrm>
          <a:prstGeom prst="rect">
            <a:avLst/>
          </a:prstGeom>
        </p:spPr>
      </p:pic>
    </p:spTree>
    <p:extLst>
      <p:ext uri="{BB962C8B-B14F-4D97-AF65-F5344CB8AC3E}">
        <p14:creationId xmlns:p14="http://schemas.microsoft.com/office/powerpoint/2010/main" val="156501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0E7224-B616-4D9B-BEBF-4F4F930E3661}"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Proposed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F4CC55-E85E-C09E-4C01-F32921C10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7" y="1544751"/>
            <a:ext cx="5064620" cy="2963804"/>
          </a:xfrm>
          <a:prstGeom prst="rect">
            <a:avLst/>
          </a:prstGeom>
        </p:spPr>
      </p:pic>
      <p:pic>
        <p:nvPicPr>
          <p:cNvPr id="10" name="Picture 9">
            <a:extLst>
              <a:ext uri="{FF2B5EF4-FFF2-40B4-BE49-F238E27FC236}">
                <a16:creationId xmlns:a16="http://schemas.microsoft.com/office/drawing/2014/main" id="{0C7B4AFF-08DD-BF84-FC87-662E2F5ED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447" y="1307397"/>
            <a:ext cx="6585553" cy="3432383"/>
          </a:xfrm>
          <a:prstGeom prst="rect">
            <a:avLst/>
          </a:prstGeom>
        </p:spPr>
      </p:pic>
      <p:sp>
        <p:nvSpPr>
          <p:cNvPr id="11" name="Oval 10">
            <a:extLst>
              <a:ext uri="{FF2B5EF4-FFF2-40B4-BE49-F238E27FC236}">
                <a16:creationId xmlns:a16="http://schemas.microsoft.com/office/drawing/2014/main" id="{30D0BF36-6FF4-8CF3-D105-7073DF708CF5}"/>
              </a:ext>
            </a:extLst>
          </p:cNvPr>
          <p:cNvSpPr/>
          <p:nvPr/>
        </p:nvSpPr>
        <p:spPr>
          <a:xfrm>
            <a:off x="2683565" y="2852530"/>
            <a:ext cx="2405270" cy="16560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7DBD8490-E38B-BA11-9E04-5B87A5CAE916}"/>
              </a:ext>
            </a:extLst>
          </p:cNvPr>
          <p:cNvSpPr txBox="1"/>
          <p:nvPr/>
        </p:nvSpPr>
        <p:spPr>
          <a:xfrm>
            <a:off x="2601138" y="4649394"/>
            <a:ext cx="2826415" cy="923330"/>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Prior Knowledge--- Periodic</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Frequency</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Phase </a:t>
            </a:r>
          </a:p>
        </p:txBody>
      </p:sp>
      <p:sp>
        <p:nvSpPr>
          <p:cNvPr id="3" name="Footer Placeholder 2">
            <a:extLst>
              <a:ext uri="{FF2B5EF4-FFF2-40B4-BE49-F238E27FC236}">
                <a16:creationId xmlns:a16="http://schemas.microsoft.com/office/drawing/2014/main" id="{52DE482F-8378-ED34-30CD-41247D396FC5}"/>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395437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46C4D9-E4A6-4BD2-9DD2-445CC2DEBADD}"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Estimation </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D8347C-A7D7-10F6-91F6-1AEABB7E8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48" y="1501459"/>
            <a:ext cx="4246318" cy="2018052"/>
          </a:xfrm>
          <a:prstGeom prst="rect">
            <a:avLst/>
          </a:prstGeom>
        </p:spPr>
      </p:pic>
      <p:pic>
        <p:nvPicPr>
          <p:cNvPr id="5" name="Picture 4">
            <a:extLst>
              <a:ext uri="{FF2B5EF4-FFF2-40B4-BE49-F238E27FC236}">
                <a16:creationId xmlns:a16="http://schemas.microsoft.com/office/drawing/2014/main" id="{68A3028C-F175-08EB-7BCE-8779DFB82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86481" y="2223670"/>
            <a:ext cx="4290432" cy="573628"/>
          </a:xfrm>
          <a:prstGeom prst="rect">
            <a:avLst/>
          </a:prstGeom>
        </p:spPr>
      </p:pic>
      <p:sp>
        <p:nvSpPr>
          <p:cNvPr id="9" name="TextBox 8">
            <a:extLst>
              <a:ext uri="{FF2B5EF4-FFF2-40B4-BE49-F238E27FC236}">
                <a16:creationId xmlns:a16="http://schemas.microsoft.com/office/drawing/2014/main" id="{A5225542-0779-5FCC-EF37-7A17C70CABBE}"/>
              </a:ext>
            </a:extLst>
          </p:cNvPr>
          <p:cNvSpPr txBox="1"/>
          <p:nvPr/>
        </p:nvSpPr>
        <p:spPr>
          <a:xfrm>
            <a:off x="6686481" y="2870523"/>
            <a:ext cx="5583580"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Sine part represent first principle model, g(</a:t>
            </a:r>
            <a:r>
              <a:rPr lang="en-US" altLang="zh-CN" dirty="0" err="1">
                <a:latin typeface="Times New Roman" panose="02020603050405020304" pitchFamily="18" charset="0"/>
                <a:cs typeface="Times New Roman" panose="02020603050405020304" pitchFamily="18" charset="0"/>
              </a:rPr>
              <a:t>x,u</a:t>
            </a:r>
            <a:r>
              <a:rPr lang="en-US" altLang="zh-CN" dirty="0">
                <a:latin typeface="Times New Roman" panose="02020603050405020304" pitchFamily="18" charset="0"/>
                <a:cs typeface="Times New Roman" panose="02020603050405020304" pitchFamily="18" charset="0"/>
              </a:rPr>
              <a:t>) represents </a:t>
            </a:r>
          </a:p>
          <a:p>
            <a:r>
              <a:rPr lang="en-US" altLang="zh-CN" dirty="0">
                <a:latin typeface="Times New Roman" panose="02020603050405020304" pitchFamily="18" charset="0"/>
                <a:cs typeface="Times New Roman" panose="02020603050405020304" pitchFamily="18" charset="0"/>
              </a:rPr>
              <a:t>the unknown dynamic.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Fix model ==&gt; Real-time update model</a:t>
            </a:r>
            <a:endParaRPr lang="zh-CN" alt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46B773F-69EC-E0AA-F286-60134B2C57B2}"/>
              </a:ext>
            </a:extLst>
          </p:cNvPr>
          <p:cNvSpPr txBox="1"/>
          <p:nvPr/>
        </p:nvSpPr>
        <p:spPr>
          <a:xfrm>
            <a:off x="579107" y="3519511"/>
            <a:ext cx="18261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Nonlinear Model</a:t>
            </a:r>
            <a:endParaRPr lang="zh-CN" altLang="en-US"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12479BC3-524D-7DC8-A729-E3444D3A72E8}"/>
              </a:ext>
            </a:extLst>
          </p:cNvPr>
          <p:cNvCxnSpPr>
            <a:stCxn id="2" idx="3"/>
            <a:endCxn id="5" idx="1"/>
          </p:cNvCxnSpPr>
          <p:nvPr/>
        </p:nvCxnSpPr>
        <p:spPr>
          <a:xfrm>
            <a:off x="4705466" y="2510485"/>
            <a:ext cx="198101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Footer Placeholder 17">
            <a:extLst>
              <a:ext uri="{FF2B5EF4-FFF2-40B4-BE49-F238E27FC236}">
                <a16:creationId xmlns:a16="http://schemas.microsoft.com/office/drawing/2014/main" id="{3527AAA5-F9FC-CE9B-D87B-3E87DBC0EDFD}"/>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spTree>
    <p:extLst>
      <p:ext uri="{BB962C8B-B14F-4D97-AF65-F5344CB8AC3E}">
        <p14:creationId xmlns:p14="http://schemas.microsoft.com/office/powerpoint/2010/main" val="28741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224111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F0EC56-5F0B-41E2-BC97-8F1008481490}"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685CB05-9BA8-3DBD-090C-23605D5DE8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2283" y="1165996"/>
            <a:ext cx="8897144" cy="2829534"/>
          </a:xfrm>
          <a:prstGeom prst="rect">
            <a:avLst/>
          </a:prstGeom>
        </p:spPr>
      </p:pic>
      <p:sp>
        <p:nvSpPr>
          <p:cNvPr id="2" name="Oval 1">
            <a:extLst>
              <a:ext uri="{FF2B5EF4-FFF2-40B4-BE49-F238E27FC236}">
                <a16:creationId xmlns:a16="http://schemas.microsoft.com/office/drawing/2014/main" id="{B9305F64-8147-919A-B762-9D2D2C87C374}"/>
              </a:ext>
            </a:extLst>
          </p:cNvPr>
          <p:cNvSpPr/>
          <p:nvPr/>
        </p:nvSpPr>
        <p:spPr>
          <a:xfrm>
            <a:off x="8517835" y="3200400"/>
            <a:ext cx="962201" cy="74664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a:extLst>
              <a:ext uri="{FF2B5EF4-FFF2-40B4-BE49-F238E27FC236}">
                <a16:creationId xmlns:a16="http://schemas.microsoft.com/office/drawing/2014/main" id="{D0F23217-E8E8-A001-23D1-D00262CE4C23}"/>
              </a:ext>
            </a:extLst>
          </p:cNvPr>
          <p:cNvSpPr/>
          <p:nvPr/>
        </p:nvSpPr>
        <p:spPr>
          <a:xfrm>
            <a:off x="1851992" y="3258135"/>
            <a:ext cx="962201" cy="74664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821B52C-AF6A-532A-A576-D5FB9A5F17CF}"/>
              </a:ext>
            </a:extLst>
          </p:cNvPr>
          <p:cNvSpPr txBox="1"/>
          <p:nvPr/>
        </p:nvSpPr>
        <p:spPr>
          <a:xfrm>
            <a:off x="8998935" y="4004784"/>
            <a:ext cx="6480313"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of Helical Wake</a:t>
            </a:r>
          </a:p>
          <a:p>
            <a:r>
              <a:rPr lang="en-US" altLang="zh-CN" dirty="0">
                <a:latin typeface="Times New Roman" panose="02020603050405020304" pitchFamily="18" charset="0"/>
                <a:cs typeface="Times New Roman" panose="02020603050405020304" pitchFamily="18" charset="0"/>
              </a:rPr>
              <a:t>	a) Frequency</a:t>
            </a:r>
          </a:p>
          <a:p>
            <a:r>
              <a:rPr lang="en-US" altLang="zh-CN" dirty="0">
                <a:latin typeface="Times New Roman" panose="02020603050405020304" pitchFamily="18" charset="0"/>
                <a:cs typeface="Times New Roman" panose="02020603050405020304" pitchFamily="18" charset="0"/>
              </a:rPr>
              <a:t>	b) mean(u)</a:t>
            </a:r>
          </a:p>
          <a:p>
            <a:r>
              <a:rPr lang="en-US" altLang="zh-CN" dirty="0">
                <a:latin typeface="Times New Roman" panose="02020603050405020304" pitchFamily="18" charset="0"/>
                <a:cs typeface="Times New Roman" panose="02020603050405020304" pitchFamily="18" charset="0"/>
              </a:rPr>
              <a:t>	c) Brutal RT </a:t>
            </a:r>
          </a:p>
        </p:txBody>
      </p:sp>
      <p:sp>
        <p:nvSpPr>
          <p:cNvPr id="11" name="TextBox 10">
            <a:extLst>
              <a:ext uri="{FF2B5EF4-FFF2-40B4-BE49-F238E27FC236}">
                <a16:creationId xmlns:a16="http://schemas.microsoft.com/office/drawing/2014/main" id="{29DC6103-36BD-771E-9C88-50B1E2DA48B2}"/>
              </a:ext>
            </a:extLst>
          </p:cNvPr>
          <p:cNvSpPr txBox="1"/>
          <p:nvPr/>
        </p:nvSpPr>
        <p:spPr>
          <a:xfrm>
            <a:off x="1284711" y="4165321"/>
            <a:ext cx="6480313"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Control Input</a:t>
            </a:r>
          </a:p>
          <a:p>
            <a:r>
              <a:rPr lang="en-US" altLang="zh-CN" dirty="0">
                <a:latin typeface="Times New Roman" panose="02020603050405020304" pitchFamily="18" charset="0"/>
                <a:cs typeface="Times New Roman" panose="02020603050405020304" pitchFamily="18" charset="0"/>
              </a:rPr>
              <a:t>	a) Amplitude of M-tilt/yaw (sensitivity study)</a:t>
            </a:r>
          </a:p>
          <a:p>
            <a:r>
              <a:rPr lang="en-US" altLang="zh-CN" dirty="0">
                <a:latin typeface="Times New Roman" panose="02020603050405020304" pitchFamily="18" charset="0"/>
                <a:cs typeface="Times New Roman" panose="02020603050405020304" pitchFamily="18" charset="0"/>
              </a:rPr>
              <a:t>	b) Str</a:t>
            </a:r>
          </a:p>
        </p:txBody>
      </p:sp>
    </p:spTree>
    <p:extLst>
      <p:ext uri="{BB962C8B-B14F-4D97-AF65-F5344CB8AC3E}">
        <p14:creationId xmlns:p14="http://schemas.microsoft.com/office/powerpoint/2010/main" val="5390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74139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F0182-58C3-4021-9C48-DFF99D8ADCBF}"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Data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01C2E59-03CF-65B0-4066-E15AAFC64B62}"/>
              </a:ext>
            </a:extLst>
          </p:cNvPr>
          <p:cNvPicPr>
            <a:picLocks noChangeAspect="1"/>
          </p:cNvPicPr>
          <p:nvPr/>
        </p:nvPicPr>
        <p:blipFill>
          <a:blip r:embed="rId4"/>
          <a:stretch>
            <a:fillRect/>
          </a:stretch>
        </p:blipFill>
        <p:spPr>
          <a:xfrm>
            <a:off x="838200" y="1388008"/>
            <a:ext cx="7297168" cy="1495634"/>
          </a:xfrm>
          <a:prstGeom prst="rect">
            <a:avLst/>
          </a:prstGeom>
        </p:spPr>
      </p:pic>
      <p:pic>
        <p:nvPicPr>
          <p:cNvPr id="17" name="Picture 16">
            <a:extLst>
              <a:ext uri="{FF2B5EF4-FFF2-40B4-BE49-F238E27FC236}">
                <a16:creationId xmlns:a16="http://schemas.microsoft.com/office/drawing/2014/main" id="{26A459EE-5F35-6CF4-A427-3179ABC62E86}"/>
              </a:ext>
            </a:extLst>
          </p:cNvPr>
          <p:cNvPicPr>
            <a:picLocks noChangeAspect="1"/>
          </p:cNvPicPr>
          <p:nvPr/>
        </p:nvPicPr>
        <p:blipFill>
          <a:blip r:embed="rId5"/>
          <a:stretch>
            <a:fillRect/>
          </a:stretch>
        </p:blipFill>
        <p:spPr>
          <a:xfrm>
            <a:off x="2650320" y="3652520"/>
            <a:ext cx="2872989" cy="586791"/>
          </a:xfrm>
          <a:prstGeom prst="rect">
            <a:avLst/>
          </a:prstGeom>
        </p:spPr>
      </p:pic>
      <p:cxnSp>
        <p:nvCxnSpPr>
          <p:cNvPr id="19" name="Straight Arrow Connector 18">
            <a:extLst>
              <a:ext uri="{FF2B5EF4-FFF2-40B4-BE49-F238E27FC236}">
                <a16:creationId xmlns:a16="http://schemas.microsoft.com/office/drawing/2014/main" id="{8759F8B7-0FFA-8C74-BF40-98479EAF6709}"/>
              </a:ext>
            </a:extLst>
          </p:cNvPr>
          <p:cNvCxnSpPr>
            <a:cxnSpLocks/>
            <a:endCxn id="17" idx="0"/>
          </p:cNvCxnSpPr>
          <p:nvPr/>
        </p:nvCxnSpPr>
        <p:spPr>
          <a:xfrm flipH="1">
            <a:off x="4086815" y="2733368"/>
            <a:ext cx="1271766" cy="919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F8D279-4D56-C174-CD14-D8EA166A3639}"/>
              </a:ext>
            </a:extLst>
          </p:cNvPr>
          <p:cNvSpPr txBox="1"/>
          <p:nvPr/>
        </p:nvSpPr>
        <p:spPr>
          <a:xfrm>
            <a:off x="6668693" y="3789693"/>
            <a:ext cx="4378122" cy="923330"/>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Unknow dynamics </a:t>
            </a:r>
            <a:r>
              <a:rPr lang="en-US" altLang="zh-CN" dirty="0">
                <a:latin typeface="Times New Roman" panose="02020603050405020304" pitchFamily="18" charset="0"/>
                <a:cs typeface="Times New Roman" panose="02020603050405020304" pitchFamily="18" charset="0"/>
              </a:rPr>
              <a:t>because of turbulence etc.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To-be-learned</a:t>
            </a:r>
            <a:endParaRPr lang="zh-CN" altLang="en-US" dirty="0">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E594C04D-7025-5A52-6CA5-6A0DF01E768F}"/>
              </a:ext>
            </a:extLst>
          </p:cNvPr>
          <p:cNvCxnSpPr>
            <a:cxnSpLocks/>
            <a:endCxn id="21" idx="0"/>
          </p:cNvCxnSpPr>
          <p:nvPr/>
        </p:nvCxnSpPr>
        <p:spPr>
          <a:xfrm>
            <a:off x="6668693" y="2733368"/>
            <a:ext cx="2189061" cy="105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06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81445A-1300-4A3C-8609-8F6B982A8708}"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Data &amp; Controller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68450-ECE1-03A7-7C77-9A1CAAC2C1C5}"/>
              </a:ext>
            </a:extLst>
          </p:cNvPr>
          <p:cNvSpPr txBox="1"/>
          <p:nvPr/>
        </p:nvSpPr>
        <p:spPr>
          <a:xfrm>
            <a:off x="7691214" y="2246226"/>
            <a:ext cx="4557658"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Model-free: PI </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Model-based: Learning-based MPC/</a:t>
            </a:r>
            <a:r>
              <a:rPr lang="en-US" altLang="zh-CN" dirty="0" err="1">
                <a:latin typeface="Times New Roman" panose="02020603050405020304" pitchFamily="18" charset="0"/>
                <a:cs typeface="Times New Roman" panose="02020603050405020304" pitchFamily="18" charset="0"/>
              </a:rPr>
              <a:t>DeePC</a:t>
            </a:r>
            <a:r>
              <a:rPr lang="en-US" altLang="zh-CN" dirty="0">
                <a:latin typeface="Times New Roman" panose="02020603050405020304" pitchFamily="18" charset="0"/>
                <a:cs typeface="Times New Roman" panose="02020603050405020304" pitchFamily="18" charset="0"/>
              </a:rPr>
              <a:t> </a:t>
            </a:r>
          </a:p>
          <a:p>
            <a:r>
              <a:rPr lang="en-US" altLang="zh-CN" dirty="0">
                <a:solidFill>
                  <a:srgbClr val="FF0000"/>
                </a:solidFill>
                <a:latin typeface="Times New Roman" panose="02020603050405020304" pitchFamily="18" charset="0"/>
                <a:cs typeface="Times New Roman" panose="02020603050405020304" pitchFamily="18" charset="0"/>
              </a:rPr>
              <a:t>	Load for blade because of the IPC</a:t>
            </a:r>
            <a:endParaRPr lang="en-US" altLang="zh-CN" dirty="0">
              <a:solidFill>
                <a:srgbClr val="0070C0"/>
              </a:solidFill>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3EA4EA-F5FD-778E-B38A-B5A80E9C10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46632"/>
            <a:ext cx="7400357" cy="2353515"/>
          </a:xfrm>
          <a:prstGeom prst="rect">
            <a:avLst/>
          </a:prstGeom>
        </p:spPr>
      </p:pic>
      <p:sp>
        <p:nvSpPr>
          <p:cNvPr id="2" name="TextBox 1">
            <a:extLst>
              <a:ext uri="{FF2B5EF4-FFF2-40B4-BE49-F238E27FC236}">
                <a16:creationId xmlns:a16="http://schemas.microsoft.com/office/drawing/2014/main" id="{8751F4C3-746C-1F46-682B-738765541735}"/>
              </a:ext>
            </a:extLst>
          </p:cNvPr>
          <p:cNvSpPr txBox="1"/>
          <p:nvPr/>
        </p:nvSpPr>
        <p:spPr>
          <a:xfrm>
            <a:off x="7691214" y="4466199"/>
            <a:ext cx="3916457" cy="923330"/>
          </a:xfrm>
          <a:prstGeom prst="rect">
            <a:avLst/>
          </a:prstGeom>
          <a:noFill/>
        </p:spPr>
        <p:txBody>
          <a:bodyPr wrap="non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Control goal:</a:t>
            </a:r>
          </a:p>
          <a:p>
            <a:r>
              <a:rPr lang="en-US" altLang="zh-CN" dirty="0">
                <a:solidFill>
                  <a:schemeClr val="accent2"/>
                </a:solidFill>
                <a:latin typeface="Times New Roman" panose="02020603050405020304" pitchFamily="18" charset="0"/>
                <a:cs typeface="Times New Roman" panose="02020603050405020304" pitchFamily="18" charset="0"/>
              </a:rPr>
              <a:t>	Brutally follow a perfect sine?</a:t>
            </a:r>
          </a:p>
          <a:p>
            <a:r>
              <a:rPr lang="en-US" altLang="zh-CN" dirty="0">
                <a:solidFill>
                  <a:schemeClr val="accent2"/>
                </a:solidFill>
                <a:latin typeface="Times New Roman" panose="02020603050405020304" pitchFamily="18" charset="0"/>
                <a:cs typeface="Times New Roman" panose="02020603050405020304" pitchFamily="18" charset="0"/>
              </a:rPr>
              <a:t>	Something else?</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6559F4D-79DC-6CB0-92C4-FC34EC5C7DA7}"/>
              </a:ext>
            </a:extLst>
          </p:cNvPr>
          <p:cNvSpPr>
            <a:spLocks noGrp="1"/>
          </p:cNvSpPr>
          <p:nvPr>
            <p:ph type="ftr" sz="quarter" idx="11"/>
          </p:nvPr>
        </p:nvSpPr>
        <p:spPr/>
        <p:txBody>
          <a:bodyPr/>
          <a:lstStyle/>
          <a:p>
            <a:r>
              <a:rPr lang="en-US" altLang="zh-CN" dirty="0"/>
              <a:t>Torrente, </a:t>
            </a:r>
            <a:r>
              <a:rPr lang="en-US" altLang="zh-CN" dirty="0" err="1"/>
              <a:t>Guillem</a:t>
            </a:r>
            <a:r>
              <a:rPr lang="en-US" altLang="zh-CN" dirty="0"/>
              <a:t>, et al. 2021. 'Data-driven </a:t>
            </a:r>
            <a:r>
              <a:rPr lang="en-US" altLang="zh-CN" dirty="0" err="1"/>
              <a:t>mpc</a:t>
            </a:r>
            <a:r>
              <a:rPr lang="en-US" altLang="zh-CN" dirty="0"/>
              <a:t> for quadrotors.'</a:t>
            </a:r>
            <a:endParaRPr lang="zh-CN" altLang="en-US" dirty="0"/>
          </a:p>
        </p:txBody>
      </p:sp>
    </p:spTree>
    <p:extLst>
      <p:ext uri="{BB962C8B-B14F-4D97-AF65-F5344CB8AC3E}">
        <p14:creationId xmlns:p14="http://schemas.microsoft.com/office/powerpoint/2010/main" val="22289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E27A20-2FCD-4BBD-ABAE-70B1AC969ECF}"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MPC Framework</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294CB0-A232-4EFB-E77A-E24074944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9243" y="1450418"/>
            <a:ext cx="5467301" cy="1786769"/>
          </a:xfrm>
          <a:prstGeom prst="rect">
            <a:avLst/>
          </a:prstGeom>
        </p:spPr>
      </p:pic>
      <p:sp>
        <p:nvSpPr>
          <p:cNvPr id="4" name="TextBox 3">
            <a:extLst>
              <a:ext uri="{FF2B5EF4-FFF2-40B4-BE49-F238E27FC236}">
                <a16:creationId xmlns:a16="http://schemas.microsoft.com/office/drawing/2014/main" id="{E20B2C43-CE50-B590-EB6D-58EA168EDFDB}"/>
              </a:ext>
            </a:extLst>
          </p:cNvPr>
          <p:cNvSpPr txBox="1"/>
          <p:nvPr/>
        </p:nvSpPr>
        <p:spPr>
          <a:xfrm>
            <a:off x="409243" y="3852613"/>
            <a:ext cx="3916457" cy="923330"/>
          </a:xfrm>
          <a:prstGeom prst="rect">
            <a:avLst/>
          </a:prstGeom>
          <a:noFill/>
        </p:spPr>
        <p:txBody>
          <a:bodyPr wrap="non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Control goal:</a:t>
            </a:r>
          </a:p>
          <a:p>
            <a:r>
              <a:rPr lang="en-US" altLang="zh-CN" dirty="0">
                <a:solidFill>
                  <a:schemeClr val="accent2"/>
                </a:solidFill>
                <a:latin typeface="Times New Roman" panose="02020603050405020304" pitchFamily="18" charset="0"/>
                <a:cs typeface="Times New Roman" panose="02020603050405020304" pitchFamily="18" charset="0"/>
              </a:rPr>
              <a:t>	Brutally follow a perfect sine?</a:t>
            </a:r>
          </a:p>
          <a:p>
            <a:r>
              <a:rPr lang="en-US" altLang="zh-CN" dirty="0">
                <a:solidFill>
                  <a:schemeClr val="accent2"/>
                </a:solidFill>
                <a:latin typeface="Times New Roman" panose="02020603050405020304" pitchFamily="18" charset="0"/>
                <a:cs typeface="Times New Roman" panose="02020603050405020304" pitchFamily="18" charset="0"/>
              </a:rPr>
              <a:t>	Something else?</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7628FC-B1E1-3DB5-68D6-D1D821540E54}"/>
              </a:ext>
            </a:extLst>
          </p:cNvPr>
          <p:cNvSpPr txBox="1"/>
          <p:nvPr/>
        </p:nvSpPr>
        <p:spPr>
          <a:xfrm>
            <a:off x="7290420" y="1185027"/>
            <a:ext cx="3305392"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Maximum WT power production </a:t>
            </a:r>
          </a:p>
          <a:p>
            <a:r>
              <a:rPr lang="en-US" altLang="zh-CN" dirty="0">
                <a:latin typeface="Times New Roman" panose="02020603050405020304" pitchFamily="18" charset="0"/>
                <a:cs typeface="Times New Roman" panose="02020603050405020304" pitchFamily="18" charset="0"/>
              </a:rPr>
              <a:t>Ideal Helix properties</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A9BB05-9DFB-F064-71DA-601B1B3FEB2F}"/>
              </a:ext>
            </a:extLst>
          </p:cNvPr>
          <p:cNvSpPr txBox="1"/>
          <p:nvPr/>
        </p:nvSpPr>
        <p:spPr>
          <a:xfrm>
            <a:off x="7290420" y="2159136"/>
            <a:ext cx="477566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Learnt system dynamics under certain conditions</a:t>
            </a:r>
            <a:endParaRPr lang="zh-CN"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11BAA0-D488-FC9F-FCF9-8BA19CA0074C}"/>
              </a:ext>
            </a:extLst>
          </p:cNvPr>
          <p:cNvSpPr txBox="1"/>
          <p:nvPr/>
        </p:nvSpPr>
        <p:spPr>
          <a:xfrm>
            <a:off x="5597328" y="3334845"/>
            <a:ext cx="334578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 constrains to alleviate loads</a:t>
            </a:r>
            <a:endParaRPr lang="zh-CN" altLang="en-US"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C48BC49F-B5F4-C299-7CD2-96796AAD2727}"/>
              </a:ext>
            </a:extLst>
          </p:cNvPr>
          <p:cNvCxnSpPr>
            <a:cxnSpLocks/>
            <a:endCxn id="5" idx="1"/>
          </p:cNvCxnSpPr>
          <p:nvPr/>
        </p:nvCxnSpPr>
        <p:spPr>
          <a:xfrm flipV="1">
            <a:off x="3657600" y="1508193"/>
            <a:ext cx="3632820" cy="323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FD5958-B00A-0A85-15E1-ECF85F1CD8EF}"/>
              </a:ext>
            </a:extLst>
          </p:cNvPr>
          <p:cNvCxnSpPr>
            <a:stCxn id="3" idx="3"/>
            <a:endCxn id="9" idx="1"/>
          </p:cNvCxnSpPr>
          <p:nvPr/>
        </p:nvCxnSpPr>
        <p:spPr>
          <a:xfrm flipV="1">
            <a:off x="5876544" y="2343802"/>
            <a:ext cx="141387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3FF2C5-37C2-18F7-FF6E-F213D3F0ADFA}"/>
              </a:ext>
            </a:extLst>
          </p:cNvPr>
          <p:cNvCxnSpPr>
            <a:cxnSpLocks/>
            <a:endCxn id="10" idx="1"/>
          </p:cNvCxnSpPr>
          <p:nvPr/>
        </p:nvCxnSpPr>
        <p:spPr>
          <a:xfrm>
            <a:off x="3291840" y="2822400"/>
            <a:ext cx="2305488" cy="697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19">
            <a:extLst>
              <a:ext uri="{FF2B5EF4-FFF2-40B4-BE49-F238E27FC236}">
                <a16:creationId xmlns:a16="http://schemas.microsoft.com/office/drawing/2014/main" id="{FF19BC99-08E1-2E60-7443-E923A4A3554F}"/>
              </a:ext>
            </a:extLst>
          </p:cNvPr>
          <p:cNvSpPr>
            <a:spLocks noGrp="1"/>
          </p:cNvSpPr>
          <p:nvPr>
            <p:ph type="ftr" sz="quarter" idx="11"/>
          </p:nvPr>
        </p:nvSpPr>
        <p:spPr/>
        <p:txBody>
          <a:bodyPr/>
          <a:lstStyle/>
          <a:p>
            <a:r>
              <a:rPr lang="en-US" altLang="zh-CN"/>
              <a:t>Hewing, Lukas, et al. 2020. 'Learning-based model predictive control: Toward safe learning in control.'</a:t>
            </a:r>
            <a:endParaRPr lang="zh-CN" altLang="en-US"/>
          </a:p>
        </p:txBody>
      </p:sp>
    </p:spTree>
    <p:extLst>
      <p:ext uri="{BB962C8B-B14F-4D97-AF65-F5344CB8AC3E}">
        <p14:creationId xmlns:p14="http://schemas.microsoft.com/office/powerpoint/2010/main" val="269350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427987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use the LiDAR to construct a closed-loop control framework for the helix approach?</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What LiDAR configuration?</a:t>
            </a:r>
          </a:p>
          <a:p>
            <a:pPr lvl="2">
              <a:lnSpc>
                <a:spcPct val="150000"/>
              </a:lnSpc>
            </a:pPr>
            <a:r>
              <a:rPr lang="en-GB" altLang="zh-CN" sz="2800" dirty="0">
                <a:solidFill>
                  <a:srgbClr val="00B050"/>
                </a:solidFill>
                <a:latin typeface="Times New Roman" panose="02020603050405020304" pitchFamily="18" charset="0"/>
                <a:cs typeface="Times New Roman" panose="02020603050405020304" pitchFamily="18" charset="0"/>
              </a:rPr>
              <a:t>Why Helix approach?</a:t>
            </a:r>
            <a:endParaRPr lang="en-GB" sz="2800" dirty="0">
              <a:solidFill>
                <a:srgbClr val="00B050"/>
              </a:solidFill>
              <a:latin typeface="Times New Roman" panose="02020603050405020304" pitchFamily="18" charset="0"/>
              <a:cs typeface="Times New Roman" panose="02020603050405020304" pitchFamily="18" charset="0"/>
            </a:endParaRPr>
          </a:p>
          <a:p>
            <a:pPr lvl="2">
              <a:lnSpc>
                <a:spcPct val="150000"/>
              </a:lnSpc>
            </a:pPr>
            <a:r>
              <a:rPr lang="en-GB" sz="2800" dirty="0">
                <a:solidFill>
                  <a:srgbClr val="00B050"/>
                </a:solidFill>
                <a:latin typeface="Times New Roman" panose="02020603050405020304" pitchFamily="18" charset="0"/>
                <a:cs typeface="Times New Roman" panose="02020603050405020304" pitchFamily="18" charset="0"/>
              </a:rPr>
              <a:t>How to closed-loop control the helix?</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What do you want to control?</a:t>
            </a:r>
          </a:p>
          <a:p>
            <a:pPr lvl="3">
              <a:lnSpc>
                <a:spcPct val="150000"/>
              </a:lnSpc>
            </a:pPr>
            <a:r>
              <a:rPr lang="en-GB" sz="2600" dirty="0">
                <a:solidFill>
                  <a:srgbClr val="00B050"/>
                </a:solidFill>
                <a:latin typeface="Times New Roman" panose="02020603050405020304" pitchFamily="18" charset="0"/>
                <a:cs typeface="Times New Roman" panose="02020603050405020304" pitchFamily="18" charset="0"/>
              </a:rPr>
              <a:t>Controller design</a:t>
            </a:r>
          </a:p>
        </p:txBody>
      </p:sp>
    </p:spTree>
    <p:extLst>
      <p:ext uri="{BB962C8B-B14F-4D97-AF65-F5344CB8AC3E}">
        <p14:creationId xmlns:p14="http://schemas.microsoft.com/office/powerpoint/2010/main" val="199000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dirty="0">
                <a:highlight>
                  <a:srgbClr val="FFFFFF"/>
                </a:highlight>
                <a:latin typeface="Times New Roman" panose="02020603050405020304" pitchFamily="18" charset="0"/>
                <a:cs typeface="Times New Roman" panose="02020603050405020304" pitchFamily="18" charset="0"/>
              </a:rPr>
              <a:t>Current Progress</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spTree>
    <p:extLst>
      <p:ext uri="{BB962C8B-B14F-4D97-AF65-F5344CB8AC3E}">
        <p14:creationId xmlns:p14="http://schemas.microsoft.com/office/powerpoint/2010/main" val="1608085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62DC-0FA7-C470-47F4-0EA446FD3A8A}"/>
              </a:ext>
            </a:extLst>
          </p:cNvPr>
          <p:cNvSpPr>
            <a:spLocks noGrp="1"/>
          </p:cNvSpPr>
          <p:nvPr>
            <p:ph type="title"/>
          </p:nvPr>
        </p:nvSpPr>
        <p:spPr>
          <a:xfrm>
            <a:off x="838200" y="365125"/>
            <a:ext cx="10515600" cy="996747"/>
          </a:xfrm>
        </p:spPr>
        <p:txBody>
          <a:bodyPr/>
          <a:lstStyle/>
          <a:p>
            <a:r>
              <a:rPr lang="en-US" altLang="zh-CN" dirty="0">
                <a:latin typeface="Times New Roman" panose="02020603050405020304" pitchFamily="18" charset="0"/>
                <a:cs typeface="Times New Roman" panose="02020603050405020304" pitchFamily="18" charset="0"/>
              </a:rPr>
              <a:t>Control Variables</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755C2A6-432A-3AA2-FCFE-E5D7751645CD}"/>
              </a:ext>
            </a:extLst>
          </p:cNvPr>
          <p:cNvSpPr>
            <a:spLocks noGrp="1"/>
          </p:cNvSpPr>
          <p:nvPr>
            <p:ph type="dt" sz="half" idx="10"/>
          </p:nvPr>
        </p:nvSpPr>
        <p:spPr/>
        <p:txBody>
          <a:bodyPr/>
          <a:lstStyle/>
          <a:p>
            <a:fld id="{6316C07C-2859-4372-8A7D-C1DB87EAEB66}" type="datetime1">
              <a:rPr lang="nl-NL" altLang="zh-CN" smtClean="0"/>
              <a:t>1-8-2024</a:t>
            </a:fld>
            <a:endParaRPr lang="zh-CN" altLang="en-US"/>
          </a:p>
        </p:txBody>
      </p:sp>
      <p:sp>
        <p:nvSpPr>
          <p:cNvPr id="6" name="Slide Number Placeholder 5">
            <a:extLst>
              <a:ext uri="{FF2B5EF4-FFF2-40B4-BE49-F238E27FC236}">
                <a16:creationId xmlns:a16="http://schemas.microsoft.com/office/drawing/2014/main" id="{8F205CFB-C1A1-D476-2FEC-91B0303D9231}"/>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7" name="Picture 2" descr="TU Delft logo - Mediamatic">
            <a:extLst>
              <a:ext uri="{FF2B5EF4-FFF2-40B4-BE49-F238E27FC236}">
                <a16:creationId xmlns:a16="http://schemas.microsoft.com/office/drawing/2014/main" id="{F2C1DD93-AEDB-D640-B22D-220FD2A8E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6C752D-E6C0-73BF-641E-8E56D1435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273" y="1664117"/>
            <a:ext cx="2743200" cy="3295788"/>
          </a:xfrm>
          <a:prstGeom prst="rect">
            <a:avLst/>
          </a:prstGeom>
        </p:spPr>
      </p:pic>
      <p:pic>
        <p:nvPicPr>
          <p:cNvPr id="10" name="Picture 9">
            <a:extLst>
              <a:ext uri="{FF2B5EF4-FFF2-40B4-BE49-F238E27FC236}">
                <a16:creationId xmlns:a16="http://schemas.microsoft.com/office/drawing/2014/main" id="{37754C30-EE95-5094-20DB-5DBD27E296D8}"/>
              </a:ext>
            </a:extLst>
          </p:cNvPr>
          <p:cNvPicPr>
            <a:picLocks noChangeAspect="1"/>
          </p:cNvPicPr>
          <p:nvPr/>
        </p:nvPicPr>
        <p:blipFill>
          <a:blip r:embed="rId5"/>
          <a:stretch>
            <a:fillRect/>
          </a:stretch>
        </p:blipFill>
        <p:spPr>
          <a:xfrm>
            <a:off x="6361479" y="2190656"/>
            <a:ext cx="5603543" cy="2242710"/>
          </a:xfrm>
          <a:prstGeom prst="rect">
            <a:avLst/>
          </a:prstGeom>
        </p:spPr>
      </p:pic>
      <p:cxnSp>
        <p:nvCxnSpPr>
          <p:cNvPr id="12" name="Straight Arrow Connector 11">
            <a:extLst>
              <a:ext uri="{FF2B5EF4-FFF2-40B4-BE49-F238E27FC236}">
                <a16:creationId xmlns:a16="http://schemas.microsoft.com/office/drawing/2014/main" id="{96C688F2-78D5-1484-368D-E1D324CF091D}"/>
              </a:ext>
            </a:extLst>
          </p:cNvPr>
          <p:cNvCxnSpPr>
            <a:stCxn id="8" idx="3"/>
            <a:endCxn id="10" idx="1"/>
          </p:cNvCxnSpPr>
          <p:nvPr/>
        </p:nvCxnSpPr>
        <p:spPr>
          <a:xfrm>
            <a:off x="3864473" y="3312011"/>
            <a:ext cx="2497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848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6E2-9AFF-6C99-CBB6-ABCF25A2431F}"/>
              </a:ext>
            </a:extLst>
          </p:cNvPr>
          <p:cNvSpPr>
            <a:spLocks noGrp="1"/>
          </p:cNvSpPr>
          <p:nvPr>
            <p:ph type="title"/>
          </p:nvPr>
        </p:nvSpPr>
        <p:spPr/>
        <p:txBody>
          <a:bodyPr/>
          <a:lstStyle/>
          <a:p>
            <a:r>
              <a:rPr lang="en-US" altLang="zh-CN" dirty="0"/>
              <a:t>Three Transform</a:t>
            </a:r>
            <a:endParaRPr lang="zh-CN" altLang="en-US" dirty="0"/>
          </a:p>
        </p:txBody>
      </p:sp>
      <p:pic>
        <p:nvPicPr>
          <p:cNvPr id="9" name="Content Placeholder 8">
            <a:extLst>
              <a:ext uri="{FF2B5EF4-FFF2-40B4-BE49-F238E27FC236}">
                <a16:creationId xmlns:a16="http://schemas.microsoft.com/office/drawing/2014/main" id="{DAB2AF9A-21B3-EC42-248E-3892D8CC9967}"/>
              </a:ext>
            </a:extLst>
          </p:cNvPr>
          <p:cNvPicPr>
            <a:picLocks noGrp="1" noChangeAspect="1"/>
          </p:cNvPicPr>
          <p:nvPr>
            <p:ph idx="1"/>
          </p:nvPr>
        </p:nvPicPr>
        <p:blipFill>
          <a:blip r:embed="rId3"/>
          <a:stretch>
            <a:fillRect/>
          </a:stretch>
        </p:blipFill>
        <p:spPr>
          <a:xfrm>
            <a:off x="2347389" y="1865266"/>
            <a:ext cx="7497221" cy="2314898"/>
          </a:xfrm>
        </p:spPr>
      </p:pic>
      <p:sp>
        <p:nvSpPr>
          <p:cNvPr id="4" name="Date Placeholder 3">
            <a:extLst>
              <a:ext uri="{FF2B5EF4-FFF2-40B4-BE49-F238E27FC236}">
                <a16:creationId xmlns:a16="http://schemas.microsoft.com/office/drawing/2014/main" id="{D77C78CA-EFD8-5CC5-7682-4069751026CC}"/>
              </a:ext>
            </a:extLst>
          </p:cNvPr>
          <p:cNvSpPr>
            <a:spLocks noGrp="1"/>
          </p:cNvSpPr>
          <p:nvPr>
            <p:ph type="dt" sz="half" idx="10"/>
          </p:nvPr>
        </p:nvSpPr>
        <p:spPr/>
        <p:txBody>
          <a:bodyPr/>
          <a:lstStyle/>
          <a:p>
            <a:fld id="{6316C07C-2859-4372-8A7D-C1DB87EAEB66}"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D7103048-8573-7B51-2933-13FF000AC481}"/>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60C1F82-B8CC-0DF8-492A-3B4983887780}"/>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7" name="Picture 2" descr="TU Delft logo - Mediamatic">
            <a:extLst>
              <a:ext uri="{FF2B5EF4-FFF2-40B4-BE49-F238E27FC236}">
                <a16:creationId xmlns:a16="http://schemas.microsoft.com/office/drawing/2014/main" id="{68FFF2BE-E4A5-96A7-3DA4-57DC940B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1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6E2-9AFF-6C99-CBB6-ABCF25A2431F}"/>
              </a:ext>
            </a:extLst>
          </p:cNvPr>
          <p:cNvSpPr>
            <a:spLocks noGrp="1"/>
          </p:cNvSpPr>
          <p:nvPr>
            <p:ph type="title"/>
          </p:nvPr>
        </p:nvSpPr>
        <p:spPr/>
        <p:txBody>
          <a:bodyPr/>
          <a:lstStyle/>
          <a:p>
            <a:r>
              <a:rPr lang="en-US" altLang="zh-CN" dirty="0"/>
              <a:t>Control Options</a:t>
            </a:r>
            <a:endParaRPr lang="zh-CN" altLang="en-US" dirty="0"/>
          </a:p>
        </p:txBody>
      </p:sp>
      <p:sp>
        <p:nvSpPr>
          <p:cNvPr id="4" name="Date Placeholder 3">
            <a:extLst>
              <a:ext uri="{FF2B5EF4-FFF2-40B4-BE49-F238E27FC236}">
                <a16:creationId xmlns:a16="http://schemas.microsoft.com/office/drawing/2014/main" id="{D77C78CA-EFD8-5CC5-7682-4069751026CC}"/>
              </a:ext>
            </a:extLst>
          </p:cNvPr>
          <p:cNvSpPr>
            <a:spLocks noGrp="1"/>
          </p:cNvSpPr>
          <p:nvPr>
            <p:ph type="dt" sz="half" idx="10"/>
          </p:nvPr>
        </p:nvSpPr>
        <p:spPr/>
        <p:txBody>
          <a:bodyPr/>
          <a:lstStyle/>
          <a:p>
            <a:fld id="{6316C07C-2859-4372-8A7D-C1DB87EAEB66}" type="datetime1">
              <a:rPr lang="nl-NL" altLang="zh-CN" smtClean="0"/>
              <a:t>1-8-2024</a:t>
            </a:fld>
            <a:endParaRPr lang="zh-CN" altLang="en-US"/>
          </a:p>
        </p:txBody>
      </p:sp>
      <p:sp>
        <p:nvSpPr>
          <p:cNvPr id="5" name="Footer Placeholder 4">
            <a:extLst>
              <a:ext uri="{FF2B5EF4-FFF2-40B4-BE49-F238E27FC236}">
                <a16:creationId xmlns:a16="http://schemas.microsoft.com/office/drawing/2014/main" id="{D7103048-8573-7B51-2933-13FF000AC481}"/>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60C1F82-B8CC-0DF8-492A-3B4983887780}"/>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7" name="Picture 2" descr="TU Delft logo - Mediamatic">
            <a:extLst>
              <a:ext uri="{FF2B5EF4-FFF2-40B4-BE49-F238E27FC236}">
                <a16:creationId xmlns:a16="http://schemas.microsoft.com/office/drawing/2014/main" id="{68FFF2BE-E4A5-96A7-3DA4-57DC940B6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0668154C-F137-E190-0B56-8E2E7261B06F}"/>
              </a:ext>
            </a:extLst>
          </p:cNvPr>
          <p:cNvSpPr/>
          <p:nvPr/>
        </p:nvSpPr>
        <p:spPr>
          <a:xfrm>
            <a:off x="2699425" y="2273200"/>
            <a:ext cx="1614792" cy="73443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en-US" altLang="zh-CN" dirty="0" err="1">
                <a:solidFill>
                  <a:schemeClr val="tx1"/>
                </a:solidFill>
              </a:rPr>
              <a:t>Beta_tilt</a:t>
            </a:r>
            <a:endParaRPr lang="en-US" altLang="zh-CN" dirty="0">
              <a:solidFill>
                <a:schemeClr val="tx1"/>
              </a:solidFill>
            </a:endParaRPr>
          </a:p>
          <a:p>
            <a:pPr algn="ctr"/>
            <a:r>
              <a:rPr lang="en-US" altLang="zh-CN" dirty="0">
                <a:solidFill>
                  <a:schemeClr val="tx1"/>
                </a:solidFill>
              </a:rPr>
              <a:t>\</a:t>
            </a:r>
            <a:r>
              <a:rPr lang="en-US" altLang="zh-CN" dirty="0" err="1">
                <a:solidFill>
                  <a:schemeClr val="tx1"/>
                </a:solidFill>
              </a:rPr>
              <a:t>Beta_yaw</a:t>
            </a:r>
            <a:endParaRPr lang="zh-CN" altLang="en-US" dirty="0">
              <a:solidFill>
                <a:schemeClr val="tx1"/>
              </a:solidFill>
            </a:endParaRPr>
          </a:p>
        </p:txBody>
      </p:sp>
      <p:sp>
        <p:nvSpPr>
          <p:cNvPr id="12" name="Rectangle: Rounded Corners 11">
            <a:extLst>
              <a:ext uri="{FF2B5EF4-FFF2-40B4-BE49-F238E27FC236}">
                <a16:creationId xmlns:a16="http://schemas.microsoft.com/office/drawing/2014/main" id="{74789126-EA9C-E6DB-62A3-4B7C79936623}"/>
              </a:ext>
            </a:extLst>
          </p:cNvPr>
          <p:cNvSpPr/>
          <p:nvPr/>
        </p:nvSpPr>
        <p:spPr>
          <a:xfrm>
            <a:off x="2691319" y="3949093"/>
            <a:ext cx="1614792" cy="73443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en-US" altLang="zh-CN" dirty="0" err="1">
                <a:solidFill>
                  <a:schemeClr val="tx1"/>
                </a:solidFill>
              </a:rPr>
              <a:t>Beta_tilt_e</a:t>
            </a:r>
            <a:endParaRPr lang="en-US" altLang="zh-CN" dirty="0">
              <a:solidFill>
                <a:schemeClr val="tx1"/>
              </a:solidFill>
            </a:endParaRPr>
          </a:p>
          <a:p>
            <a:pPr algn="ctr"/>
            <a:r>
              <a:rPr lang="en-US" altLang="zh-CN" dirty="0">
                <a:solidFill>
                  <a:schemeClr val="tx1"/>
                </a:solidFill>
              </a:rPr>
              <a:t>\</a:t>
            </a:r>
            <a:r>
              <a:rPr lang="en-US" altLang="zh-CN" dirty="0" err="1">
                <a:solidFill>
                  <a:schemeClr val="tx1"/>
                </a:solidFill>
              </a:rPr>
              <a:t>Beta_yaw_e</a:t>
            </a:r>
            <a:endParaRPr lang="zh-CN" altLang="en-US" dirty="0">
              <a:solidFill>
                <a:schemeClr val="tx1"/>
              </a:solidFill>
            </a:endParaRPr>
          </a:p>
        </p:txBody>
      </p:sp>
      <p:sp>
        <p:nvSpPr>
          <p:cNvPr id="13" name="Rectangle: Rounded Corners 12">
            <a:extLst>
              <a:ext uri="{FF2B5EF4-FFF2-40B4-BE49-F238E27FC236}">
                <a16:creationId xmlns:a16="http://schemas.microsoft.com/office/drawing/2014/main" id="{F0E4192B-0AA3-B6B1-4CF4-A694BC64164A}"/>
              </a:ext>
            </a:extLst>
          </p:cNvPr>
          <p:cNvSpPr/>
          <p:nvPr/>
        </p:nvSpPr>
        <p:spPr>
          <a:xfrm>
            <a:off x="7725382" y="2271663"/>
            <a:ext cx="1614792" cy="73443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 Z</a:t>
            </a:r>
            <a:endParaRPr lang="zh-CN" altLang="en-US" dirty="0">
              <a:solidFill>
                <a:schemeClr val="tx1"/>
              </a:solidFill>
            </a:endParaRPr>
          </a:p>
        </p:txBody>
      </p:sp>
      <p:sp>
        <p:nvSpPr>
          <p:cNvPr id="14" name="Rectangle: Rounded Corners 13">
            <a:extLst>
              <a:ext uri="{FF2B5EF4-FFF2-40B4-BE49-F238E27FC236}">
                <a16:creationId xmlns:a16="http://schemas.microsoft.com/office/drawing/2014/main" id="{C36AAB93-76FE-1F24-B002-724BCDDFE15F}"/>
              </a:ext>
            </a:extLst>
          </p:cNvPr>
          <p:cNvSpPr/>
          <p:nvPr/>
        </p:nvSpPr>
        <p:spPr>
          <a:xfrm>
            <a:off x="7725382" y="3947556"/>
            <a:ext cx="1614792" cy="73443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Ye, Ze</a:t>
            </a:r>
            <a:endParaRPr lang="zh-CN" altLang="en-US" dirty="0">
              <a:solidFill>
                <a:schemeClr val="tx1"/>
              </a:solidFill>
            </a:endParaRPr>
          </a:p>
        </p:txBody>
      </p:sp>
      <p:cxnSp>
        <p:nvCxnSpPr>
          <p:cNvPr id="16" name="Straight Arrow Connector 15">
            <a:extLst>
              <a:ext uri="{FF2B5EF4-FFF2-40B4-BE49-F238E27FC236}">
                <a16:creationId xmlns:a16="http://schemas.microsoft.com/office/drawing/2014/main" id="{6B3FC8EE-D95F-F9A7-68E1-E9F036EA98BD}"/>
              </a:ext>
            </a:extLst>
          </p:cNvPr>
          <p:cNvCxnSpPr>
            <a:stCxn id="11" idx="3"/>
            <a:endCxn id="13" idx="1"/>
          </p:cNvCxnSpPr>
          <p:nvPr/>
        </p:nvCxnSpPr>
        <p:spPr>
          <a:xfrm flipV="1">
            <a:off x="4314217" y="2638882"/>
            <a:ext cx="3411165" cy="1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F29078-99A8-F65D-DA2F-CC1346BAAC26}"/>
              </a:ext>
            </a:extLst>
          </p:cNvPr>
          <p:cNvCxnSpPr>
            <a:stCxn id="11" idx="3"/>
            <a:endCxn id="14" idx="1"/>
          </p:cNvCxnSpPr>
          <p:nvPr/>
        </p:nvCxnSpPr>
        <p:spPr>
          <a:xfrm>
            <a:off x="4314217" y="2640419"/>
            <a:ext cx="3411165" cy="167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F24ACA-3829-CBAC-5233-F3D4CDF2ADBD}"/>
              </a:ext>
            </a:extLst>
          </p:cNvPr>
          <p:cNvCxnSpPr>
            <a:stCxn id="12" idx="3"/>
            <a:endCxn id="13" idx="1"/>
          </p:cNvCxnSpPr>
          <p:nvPr/>
        </p:nvCxnSpPr>
        <p:spPr>
          <a:xfrm flipV="1">
            <a:off x="4306111" y="2638882"/>
            <a:ext cx="3419271" cy="167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722E5F2-D79E-ED11-B487-90D8A6573BA1}"/>
              </a:ext>
            </a:extLst>
          </p:cNvPr>
          <p:cNvCxnSpPr>
            <a:stCxn id="12" idx="3"/>
            <a:endCxn id="14" idx="1"/>
          </p:cNvCxnSpPr>
          <p:nvPr/>
        </p:nvCxnSpPr>
        <p:spPr>
          <a:xfrm flipV="1">
            <a:off x="4306111" y="4314775"/>
            <a:ext cx="3419271" cy="1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060ADD-40C1-D6EB-0C76-66211AA79439}"/>
              </a:ext>
            </a:extLst>
          </p:cNvPr>
          <p:cNvCxnSpPr/>
          <p:nvPr/>
        </p:nvCxnSpPr>
        <p:spPr>
          <a:xfrm>
            <a:off x="4318270" y="2640419"/>
            <a:ext cx="3411165" cy="167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24AE5D-B1D4-25EF-AAA5-C616C3365D0B}"/>
              </a:ext>
            </a:extLst>
          </p:cNvPr>
          <p:cNvCxnSpPr/>
          <p:nvPr/>
        </p:nvCxnSpPr>
        <p:spPr>
          <a:xfrm flipV="1">
            <a:off x="4310164" y="2638882"/>
            <a:ext cx="3419271" cy="1677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7735F2-91B9-8AB9-7AFF-1391A6E5A3B3}"/>
              </a:ext>
            </a:extLst>
          </p:cNvPr>
          <p:cNvCxnSpPr/>
          <p:nvPr/>
        </p:nvCxnSpPr>
        <p:spPr>
          <a:xfrm flipV="1">
            <a:off x="4310164" y="4314775"/>
            <a:ext cx="3419271" cy="1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2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 Demo</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14/06/2024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spTree>
    <p:extLst>
      <p:ext uri="{BB962C8B-B14F-4D97-AF65-F5344CB8AC3E}">
        <p14:creationId xmlns:p14="http://schemas.microsoft.com/office/powerpoint/2010/main" val="2413164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253021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2DBE7-F5CA-4786-ADAF-656748AFC3BD}"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Result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3" name="Picture 2">
            <a:extLst>
              <a:ext uri="{FF2B5EF4-FFF2-40B4-BE49-F238E27FC236}">
                <a16:creationId xmlns:a16="http://schemas.microsoft.com/office/drawing/2014/main" id="{B2194433-8CED-0582-9D43-20EA55AE8C8B}"/>
              </a:ext>
            </a:extLst>
          </p:cNvPr>
          <p:cNvPicPr>
            <a:picLocks noChangeAspect="1"/>
          </p:cNvPicPr>
          <p:nvPr/>
        </p:nvPicPr>
        <p:blipFill>
          <a:blip r:embed="rId5"/>
          <a:stretch>
            <a:fillRect/>
          </a:stretch>
        </p:blipFill>
        <p:spPr>
          <a:xfrm>
            <a:off x="4083004" y="857250"/>
            <a:ext cx="2880610" cy="1409822"/>
          </a:xfrm>
          <a:prstGeom prst="rect">
            <a:avLst/>
          </a:prstGeom>
        </p:spPr>
      </p:pic>
      <p:sp>
        <p:nvSpPr>
          <p:cNvPr id="5" name="Footer Placeholder 4">
            <a:extLst>
              <a:ext uri="{FF2B5EF4-FFF2-40B4-BE49-F238E27FC236}">
                <a16:creationId xmlns:a16="http://schemas.microsoft.com/office/drawing/2014/main" id="{5A9E57A1-8DDC-68FC-1CD4-8D06B9CE850B}"/>
              </a:ext>
            </a:extLst>
          </p:cNvPr>
          <p:cNvSpPr>
            <a:spLocks noGrp="1"/>
          </p:cNvSpPr>
          <p:nvPr>
            <p:ph type="ftr" sz="quarter" idx="11"/>
          </p:nvPr>
        </p:nvSpPr>
        <p:spPr/>
        <p:txBody>
          <a:bodyPr/>
          <a:lstStyle/>
          <a:p>
            <a:r>
              <a:rPr lang="en-US" altLang="zh-CN"/>
              <a:t>Andrew Scholbrock et al. 2016. 'Lidar-enhanced wind turbine control: Past, present, and future.'</a:t>
            </a:r>
            <a:endParaRPr lang="zh-CN" altLang="en-US"/>
          </a:p>
        </p:txBody>
      </p:sp>
    </p:spTree>
    <p:extLst>
      <p:ext uri="{BB962C8B-B14F-4D97-AF65-F5344CB8AC3E}">
        <p14:creationId xmlns:p14="http://schemas.microsoft.com/office/powerpoint/2010/main" val="40823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1-8-2024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1984</TotalTime>
  <Words>2546</Words>
  <Application>Microsoft Office PowerPoint</Application>
  <PresentationFormat>Widescreen</PresentationFormat>
  <Paragraphs>396</Paragraphs>
  <Slides>48</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Helix --- MBC Transform</vt:lpstr>
      <vt:lpstr>Helix --- Inverse MBC Transform</vt:lpstr>
      <vt:lpstr>Helix --- Strouhal Number</vt:lpstr>
      <vt:lpstr>Helix --- Block Diagram</vt:lpstr>
      <vt:lpstr>Gap of the Helix</vt:lpstr>
      <vt:lpstr>Research Question</vt:lpstr>
      <vt:lpstr>Feedback --- LiDAR</vt:lpstr>
      <vt:lpstr>LiDAR CL Control</vt:lpstr>
      <vt:lpstr>Research Question</vt:lpstr>
      <vt:lpstr>PowerPoint Presentation</vt:lpstr>
      <vt:lpstr>PowerPoint Presentation</vt:lpstr>
      <vt:lpstr>PowerPoint Presentation</vt:lpstr>
      <vt:lpstr>LiDAR Choosing</vt:lpstr>
      <vt:lpstr>Research Question</vt:lpstr>
      <vt:lpstr>LiDAR CL Yaw Control</vt:lpstr>
      <vt:lpstr>LiDAR CL Yaw Control</vt:lpstr>
      <vt:lpstr>LiDAR CL Yaw Control</vt:lpstr>
      <vt:lpstr>LiDAR CL Yaw Control</vt:lpstr>
      <vt:lpstr>Proposed Framework</vt:lpstr>
      <vt:lpstr>Proposed Framework</vt:lpstr>
      <vt:lpstr>Proposed Framework</vt:lpstr>
      <vt:lpstr>Estimation </vt:lpstr>
      <vt:lpstr>Research Question</vt:lpstr>
      <vt:lpstr>Control Diagram</vt:lpstr>
      <vt:lpstr>Research Question</vt:lpstr>
      <vt:lpstr>Data</vt:lpstr>
      <vt:lpstr>Data &amp; Controller</vt:lpstr>
      <vt:lpstr>MPC Framework</vt:lpstr>
      <vt:lpstr>Research Question</vt:lpstr>
      <vt:lpstr>Thanks for listening :)</vt:lpstr>
      <vt:lpstr>Current Progress</vt:lpstr>
      <vt:lpstr>Control Variables</vt:lpstr>
      <vt:lpstr>Three Transform</vt:lpstr>
      <vt:lpstr>Control Options</vt:lpstr>
      <vt:lpstr>LiDAR Demo</vt:lpstr>
      <vt:lpstr>LiDAR Model</vt:lpstr>
      <vt:lpstr>LiDAR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206</cp:revision>
  <dcterms:created xsi:type="dcterms:W3CDTF">2024-06-06T10:17:08Z</dcterms:created>
  <dcterms:modified xsi:type="dcterms:W3CDTF">2024-08-01T12:10:36Z</dcterms:modified>
</cp:coreProperties>
</file>